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1"/>
  </p:sldMasterIdLst>
  <p:notesMasterIdLst>
    <p:notesMasterId r:id="rId30"/>
  </p:notesMasterIdLst>
  <p:sldIdLst>
    <p:sldId id="256" r:id="rId2"/>
    <p:sldId id="285" r:id="rId3"/>
    <p:sldId id="257" r:id="rId4"/>
    <p:sldId id="284" r:id="rId5"/>
    <p:sldId id="258" r:id="rId6"/>
    <p:sldId id="259" r:id="rId7"/>
    <p:sldId id="286" r:id="rId8"/>
    <p:sldId id="274" r:id="rId9"/>
    <p:sldId id="291" r:id="rId10"/>
    <p:sldId id="309" r:id="rId11"/>
    <p:sldId id="294" r:id="rId12"/>
    <p:sldId id="310" r:id="rId13"/>
    <p:sldId id="316" r:id="rId14"/>
    <p:sldId id="317" r:id="rId15"/>
    <p:sldId id="314" r:id="rId16"/>
    <p:sldId id="295" r:id="rId17"/>
    <p:sldId id="308" r:id="rId18"/>
    <p:sldId id="296" r:id="rId19"/>
    <p:sldId id="312" r:id="rId20"/>
    <p:sldId id="313" r:id="rId21"/>
    <p:sldId id="299" r:id="rId22"/>
    <p:sldId id="300" r:id="rId23"/>
    <p:sldId id="318" r:id="rId24"/>
    <p:sldId id="287" r:id="rId25"/>
    <p:sldId id="271" r:id="rId26"/>
    <p:sldId id="288" r:id="rId27"/>
    <p:sldId id="260" r:id="rId28"/>
    <p:sldId id="270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EC9"/>
    <a:srgbClr val="FF2F92"/>
    <a:srgbClr val="504B58"/>
    <a:srgbClr val="625D69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89C110-D4BE-4A8E-B096-2509E0A71CB8}">
  <a:tblStyle styleId="{FD89C110-D4BE-4A8E-B096-2509E0A71C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/>
    <p:restoredTop sz="94599"/>
  </p:normalViewPr>
  <p:slideViewPr>
    <p:cSldViewPr snapToGrid="0" snapToObjects="1">
      <p:cViewPr varScale="1">
        <p:scale>
          <a:sx n="141" d="100"/>
          <a:sy n="14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62902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251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309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126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24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889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189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121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259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07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75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79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93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9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87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49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3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0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85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ECC1C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rganic-01.png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022375" y="1022175"/>
            <a:ext cx="5099400" cy="313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510400" y="2092225"/>
            <a:ext cx="412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162050" y="756837"/>
            <a:ext cx="819900" cy="819900"/>
          </a:xfrm>
          <a:prstGeom prst="rect">
            <a:avLst/>
          </a:prstGeom>
          <a:solidFill>
            <a:srgbClr val="4D4A56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ECC1C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organic-02.png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022375" y="1022175"/>
            <a:ext cx="5099400" cy="3135900"/>
          </a:xfrm>
          <a:prstGeom prst="rect">
            <a:avLst/>
          </a:prstGeom>
          <a:solidFill>
            <a:srgbClr val="4D4A56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4162050" y="756837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361000" y="1735750"/>
            <a:ext cx="433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361075" y="2840050"/>
            <a:ext cx="4335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None/>
              <a:defRPr sz="1800">
                <a:solidFill>
                  <a:srgbClr val="ECC1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None/>
              <a:defRPr sz="1800">
                <a:solidFill>
                  <a:srgbClr val="ECC1C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None/>
              <a:defRPr sz="1800">
                <a:solidFill>
                  <a:srgbClr val="ECC1C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None/>
              <a:defRPr>
                <a:solidFill>
                  <a:srgbClr val="ECC1C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None/>
              <a:defRPr>
                <a:solidFill>
                  <a:srgbClr val="ECC1C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None/>
              <a:defRPr>
                <a:solidFill>
                  <a:srgbClr val="ECC1C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None/>
              <a:defRPr>
                <a:solidFill>
                  <a:srgbClr val="ECC1C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None/>
              <a:defRPr>
                <a:solidFill>
                  <a:srgbClr val="ECC1C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None/>
              <a:defRPr>
                <a:solidFill>
                  <a:srgbClr val="ECC1C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4D4A56"/>
                </a:solidFill>
              </a:defRPr>
            </a:lvl1pPr>
            <a:lvl2pPr lvl="1" algn="ctr">
              <a:buNone/>
              <a:defRPr>
                <a:solidFill>
                  <a:srgbClr val="4D4A56"/>
                </a:solidFill>
              </a:defRPr>
            </a:lvl2pPr>
            <a:lvl3pPr lvl="2" algn="ctr">
              <a:buNone/>
              <a:defRPr>
                <a:solidFill>
                  <a:srgbClr val="4D4A56"/>
                </a:solidFill>
              </a:defRPr>
            </a:lvl3pPr>
            <a:lvl4pPr lvl="3" algn="ctr">
              <a:buNone/>
              <a:defRPr>
                <a:solidFill>
                  <a:srgbClr val="4D4A56"/>
                </a:solidFill>
              </a:defRPr>
            </a:lvl4pPr>
            <a:lvl5pPr lvl="4" algn="ctr">
              <a:buNone/>
              <a:defRPr>
                <a:solidFill>
                  <a:srgbClr val="4D4A56"/>
                </a:solidFill>
              </a:defRPr>
            </a:lvl5pPr>
            <a:lvl6pPr lvl="5" algn="ctr">
              <a:buNone/>
              <a:defRPr>
                <a:solidFill>
                  <a:srgbClr val="4D4A56"/>
                </a:solidFill>
              </a:defRPr>
            </a:lvl6pPr>
            <a:lvl7pPr lvl="6" algn="ctr">
              <a:buNone/>
              <a:defRPr>
                <a:solidFill>
                  <a:srgbClr val="4D4A56"/>
                </a:solidFill>
              </a:defRPr>
            </a:lvl7pPr>
            <a:lvl8pPr lvl="7" algn="ctr">
              <a:buNone/>
              <a:defRPr>
                <a:solidFill>
                  <a:srgbClr val="4D4A56"/>
                </a:solidFill>
              </a:defRPr>
            </a:lvl8pPr>
            <a:lvl9pPr lvl="8" algn="ctr">
              <a:buNone/>
              <a:defRPr>
                <a:solidFill>
                  <a:srgbClr val="4D4A56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D4A56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organic-04.png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880525" y="1098363"/>
            <a:ext cx="7383000" cy="31359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4162050" y="833037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493850" y="1933200"/>
            <a:ext cx="6156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▹"/>
              <a:defRPr sz="24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▸"/>
              <a:defRPr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◦"/>
              <a:defRPr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●"/>
              <a:defRPr sz="24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○"/>
              <a:defRPr sz="24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■"/>
              <a:defRPr sz="24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●"/>
              <a:defRPr sz="24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○"/>
              <a:defRPr sz="24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■"/>
              <a:defRPr sz="24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593400" y="8249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rPr>
              <a:t>“</a:t>
            </a:r>
            <a:endParaRPr sz="6000" b="1">
              <a:solidFill>
                <a:srgbClr val="4D4A56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rgbClr val="4D4A5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 descr="organic-02.png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2066125" y="715358"/>
            <a:ext cx="65967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534610" y="541179"/>
            <a:ext cx="1613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757725" y="1123950"/>
            <a:ext cx="2700600" cy="3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5620903" y="1123950"/>
            <a:ext cx="2700600" cy="3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4D4A5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 descr="organic-01.png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428171" y="543067"/>
            <a:ext cx="17295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4D4A5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 descr="organic-04.png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595200" y="588531"/>
            <a:ext cx="79536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>
            <a:off x="1794900" y="4199456"/>
            <a:ext cx="5554200" cy="629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ertical" type="blank">
  <p:cSld name="BLANK">
    <p:bg>
      <p:bgPr>
        <a:solidFill>
          <a:srgbClr val="4D4A56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2" descr="organic-01.png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zigzag">
  <p:cSld name="BLANK_1_1">
    <p:bg>
      <p:bgPr>
        <a:solidFill>
          <a:srgbClr val="4D4A5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 descr="organic-03.png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s">
  <p:cSld name="BLANK_1_1_1">
    <p:bg>
      <p:bgPr>
        <a:solidFill>
          <a:srgbClr val="4D4A5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 descr="organic-04.png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3000"/>
              <a:buFont typeface="Tinos"/>
              <a:buChar char="▹"/>
              <a:defRPr sz="30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▸"/>
              <a:defRPr sz="24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◦"/>
              <a:defRPr sz="24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7" r:id="rId6"/>
    <p:sldLayoutId id="2147483658" r:id="rId7"/>
    <p:sldLayoutId id="2147483660" r:id="rId8"/>
    <p:sldLayoutId id="214748366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>
            <a:off x="2510400" y="1920698"/>
            <a:ext cx="412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0" dirty="0" smtClean="0">
                <a:solidFill>
                  <a:schemeClr val="accent6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ADIVINA LA PALABRA</a:t>
            </a:r>
            <a:endParaRPr i="0" dirty="0">
              <a:solidFill>
                <a:schemeClr val="accent6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616859" y="3331675"/>
            <a:ext cx="191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Proyecto</a:t>
            </a:r>
            <a:endParaRPr lang="es-ES_tradnl" b="1" dirty="0" smtClean="0">
              <a:solidFill>
                <a:schemeClr val="accent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s-ES" b="1" dirty="0" smtClean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Programación II </a:t>
            </a:r>
            <a:endParaRPr lang="es-ES_tradnl" b="1" dirty="0">
              <a:solidFill>
                <a:schemeClr val="accent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496901" y="4305248"/>
            <a:ext cx="2150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625D69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POR:</a:t>
            </a:r>
          </a:p>
          <a:p>
            <a:pPr algn="ctr"/>
            <a:r>
              <a:rPr lang="es-ES_tradnl" b="1" dirty="0" smtClean="0">
                <a:solidFill>
                  <a:srgbClr val="625D69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FR</a:t>
            </a:r>
            <a:r>
              <a:rPr lang="es-ES" b="1" dirty="0" smtClean="0">
                <a:solidFill>
                  <a:srgbClr val="625D69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ÍAS, FRANCYN</a:t>
            </a:r>
          </a:p>
          <a:p>
            <a:pPr algn="ctr"/>
            <a:r>
              <a:rPr lang="es-ES" b="1" dirty="0" smtClean="0">
                <a:solidFill>
                  <a:srgbClr val="625D69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HERRERA, ANGELA</a:t>
            </a:r>
            <a:endParaRPr lang="es-ES_tradnl" b="1" dirty="0">
              <a:solidFill>
                <a:srgbClr val="625D69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17" name="Google Shape;413;p42"/>
          <p:cNvGrpSpPr/>
          <p:nvPr/>
        </p:nvGrpSpPr>
        <p:grpSpPr>
          <a:xfrm>
            <a:off x="4374451" y="1065734"/>
            <a:ext cx="395098" cy="242589"/>
            <a:chOff x="4595425" y="1707325"/>
            <a:chExt cx="470075" cy="288625"/>
          </a:xfrm>
          <a:solidFill>
            <a:schemeClr val="bg1"/>
          </a:solidFill>
        </p:grpSpPr>
        <p:sp>
          <p:nvSpPr>
            <p:cNvPr id="18" name="Google Shape;414;p4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5;p4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6;p4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7;p4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8;p4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258432" y="1176288"/>
            <a:ext cx="6264997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  <a:tabLst>
                <a:tab pos="3034665" algn="ctr"/>
                <a:tab pos="4676775" algn="l"/>
              </a:tabLst>
            </a:pPr>
            <a:r>
              <a:rPr lang="es-ES_tradnl" sz="1600" b="1" dirty="0" smtClean="0">
                <a:solidFill>
                  <a:schemeClr val="tx1"/>
                </a:solidFill>
                <a:effectLst/>
                <a:latin typeface="Andale Mono" charset="0"/>
                <a:ea typeface="Andale Mono" charset="0"/>
                <a:cs typeface="Andale Mono" charset="0"/>
              </a:rPr>
              <a:t>EL JUEGO PERMITE 6 INTENTOS PARA FALLAR, LUEGO DE ESTO SALDR</a:t>
            </a:r>
            <a:r>
              <a:rPr lang="es-ES" sz="1600" b="1" dirty="0" smtClean="0">
                <a:solidFill>
                  <a:schemeClr val="tx1"/>
                </a:solidFill>
                <a:effectLst/>
                <a:latin typeface="Andale Mono" charset="0"/>
                <a:ea typeface="Andale Mono" charset="0"/>
                <a:cs typeface="Andale Mono" charset="0"/>
              </a:rPr>
              <a:t>Á UN MENSAJE DICIENDO “PERDISTE!”.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6" y="2564143"/>
            <a:ext cx="6019549" cy="9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;p18"/>
          <p:cNvSpPr txBox="1">
            <a:spLocks/>
          </p:cNvSpPr>
          <p:nvPr/>
        </p:nvSpPr>
        <p:spPr>
          <a:xfrm>
            <a:off x="685800" y="2136680"/>
            <a:ext cx="7772400" cy="87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s-ES" sz="4000" i="0" dirty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7400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 rotWithShape="1">
          <a:blip r:embed="rId2"/>
          <a:srcRect l="26770" t="17272" r="2734" b="11570"/>
          <a:stretch/>
        </p:blipFill>
        <p:spPr>
          <a:xfrm>
            <a:off x="122225" y="0"/>
            <a:ext cx="4074059" cy="259834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 rotWithShape="1">
          <a:blip r:embed="rId3"/>
          <a:srcRect l="26770" t="17560" r="2894" b="10996"/>
          <a:stretch/>
        </p:blipFill>
        <p:spPr>
          <a:xfrm>
            <a:off x="122224" y="2598343"/>
            <a:ext cx="4074059" cy="2545155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4807390" y="878185"/>
            <a:ext cx="3711920" cy="3440317"/>
          </a:xfrm>
          <a:prstGeom prst="ellipse">
            <a:avLst/>
          </a:prstGeom>
          <a:solidFill>
            <a:srgbClr val="F4BE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/>
          <p:cNvPicPr/>
          <p:nvPr/>
        </p:nvPicPr>
        <p:blipFill rotWithShape="1">
          <a:blip r:embed="rId4"/>
          <a:srcRect l="26609" t="17272" r="2895" b="11570"/>
          <a:stretch/>
        </p:blipFill>
        <p:spPr>
          <a:xfrm>
            <a:off x="4399986" y="1180062"/>
            <a:ext cx="4499572" cy="27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 rotWithShape="1">
          <a:blip r:embed="rId2"/>
          <a:srcRect l="27092" t="29385" r="3378" b="13026"/>
          <a:stretch/>
        </p:blipFill>
        <p:spPr bwMode="auto">
          <a:xfrm>
            <a:off x="253497" y="0"/>
            <a:ext cx="4074059" cy="25440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/>
          <p:cNvPicPr/>
          <p:nvPr/>
        </p:nvPicPr>
        <p:blipFill rotWithShape="1">
          <a:blip r:embed="rId3"/>
          <a:srcRect l="27093" t="16946" r="2571" b="13330"/>
          <a:stretch/>
        </p:blipFill>
        <p:spPr bwMode="auto">
          <a:xfrm>
            <a:off x="253496" y="2544024"/>
            <a:ext cx="4074059" cy="2599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/>
          <p:cNvPicPr/>
          <p:nvPr/>
        </p:nvPicPr>
        <p:blipFill rotWithShape="1">
          <a:blip r:embed="rId4"/>
          <a:srcRect l="26931" t="17847" r="3056" b="13291"/>
          <a:stretch/>
        </p:blipFill>
        <p:spPr>
          <a:xfrm>
            <a:off x="4771175" y="0"/>
            <a:ext cx="4074059" cy="254402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 rotWithShape="1">
          <a:blip r:embed="rId5"/>
          <a:srcRect l="26931" t="17272" r="3056" b="12430"/>
          <a:stretch/>
        </p:blipFill>
        <p:spPr>
          <a:xfrm>
            <a:off x="4771174" y="2544024"/>
            <a:ext cx="4074060" cy="2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 rotWithShape="1">
          <a:blip r:embed="rId2"/>
          <a:srcRect l="27092" t="16985" r="3056" b="14439"/>
          <a:stretch/>
        </p:blipFill>
        <p:spPr>
          <a:xfrm>
            <a:off x="398352" y="-35083"/>
            <a:ext cx="4010686" cy="2579107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 rotWithShape="1">
          <a:blip r:embed="rId3"/>
          <a:srcRect l="26609" t="17560" r="3056" b="11857"/>
          <a:stretch/>
        </p:blipFill>
        <p:spPr>
          <a:xfrm>
            <a:off x="398352" y="2544024"/>
            <a:ext cx="4010686" cy="2652666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 rotWithShape="1">
          <a:blip r:embed="rId4"/>
          <a:srcRect l="28060" t="16699" r="3057" b="12431"/>
          <a:stretch/>
        </p:blipFill>
        <p:spPr>
          <a:xfrm>
            <a:off x="4834550" y="0"/>
            <a:ext cx="4010686" cy="2579107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 rotWithShape="1">
          <a:blip r:embed="rId5"/>
          <a:srcRect l="27415" t="17560" r="2733" b="13291"/>
          <a:stretch/>
        </p:blipFill>
        <p:spPr>
          <a:xfrm>
            <a:off x="4834550" y="2579107"/>
            <a:ext cx="4010686" cy="25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26770" t="16985" r="2572" b="13865"/>
          <a:stretch/>
        </p:blipFill>
        <p:spPr>
          <a:xfrm>
            <a:off x="0" y="0"/>
            <a:ext cx="4155541" cy="2590423"/>
          </a:xfrm>
          <a:prstGeom prst="rect">
            <a:avLst/>
          </a:prstGeom>
        </p:spPr>
      </p:pic>
      <p:pic>
        <p:nvPicPr>
          <p:cNvPr id="3" name="Imagen 2"/>
          <p:cNvPicPr/>
          <p:nvPr/>
        </p:nvPicPr>
        <p:blipFill rotWithShape="1">
          <a:blip r:embed="rId3"/>
          <a:srcRect l="26609" t="14691" r="3217" b="12143"/>
          <a:stretch/>
        </p:blipFill>
        <p:spPr>
          <a:xfrm>
            <a:off x="-1" y="2590423"/>
            <a:ext cx="4155541" cy="255307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309213" y="2265587"/>
            <a:ext cx="191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smtClean="0">
                <a:solidFill>
                  <a:srgbClr val="FF2F9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GitHub</a:t>
            </a:r>
            <a:r>
              <a:rPr lang="es-ES_tradnl" b="1" smtClean="0">
                <a:solidFill>
                  <a:srgbClr val="FF2F9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es-ES_tradnl" b="1">
              <a:solidFill>
                <a:srgbClr val="FF2F92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155540" y="2789598"/>
            <a:ext cx="50076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https://github.com/AngelaHerrera17/ProyectoP2</a:t>
            </a:r>
          </a:p>
        </p:txBody>
      </p:sp>
    </p:spTree>
    <p:extLst>
      <p:ext uri="{BB962C8B-B14F-4D97-AF65-F5344CB8AC3E}">
        <p14:creationId xmlns:p14="http://schemas.microsoft.com/office/powerpoint/2010/main" val="193382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1;p18"/>
          <p:cNvSpPr txBox="1">
            <a:spLocks/>
          </p:cNvSpPr>
          <p:nvPr/>
        </p:nvSpPr>
        <p:spPr>
          <a:xfrm>
            <a:off x="685800" y="2136680"/>
            <a:ext cx="7772400" cy="87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s-ES" sz="4000" i="0" dirty="0" smtClean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EJEMPLOS </a:t>
            </a:r>
            <a:r>
              <a:rPr lang="es-ES" sz="4000" i="0" dirty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 USO</a:t>
            </a:r>
          </a:p>
        </p:txBody>
      </p:sp>
    </p:spTree>
    <p:extLst>
      <p:ext uri="{BB962C8B-B14F-4D97-AF65-F5344CB8AC3E}">
        <p14:creationId xmlns:p14="http://schemas.microsoft.com/office/powerpoint/2010/main" val="103071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3072784" y="1638769"/>
            <a:ext cx="5174923" cy="2647200"/>
          </a:xfrm>
          <a:prstGeom prst="bracePair">
            <a:avLst/>
          </a:prstGeom>
          <a:noFill/>
          <a:ln w="1143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27"/>
          <p:cNvCxnSpPr/>
          <p:nvPr/>
        </p:nvCxnSpPr>
        <p:spPr>
          <a:xfrm>
            <a:off x="5560641" y="1638769"/>
            <a:ext cx="0" cy="264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7" name="Google Shape;187;p27"/>
          <p:cNvSpPr txBox="1"/>
          <p:nvPr/>
        </p:nvSpPr>
        <p:spPr>
          <a:xfrm>
            <a:off x="3657111" y="1604439"/>
            <a:ext cx="1695300" cy="278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rgbClr val="ECC1C8"/>
                </a:solidFill>
                <a:latin typeface="Andale Mono" charset="0"/>
                <a:ea typeface="Andale Mono" charset="0"/>
                <a:cs typeface="Andale Mono" charset="0"/>
                <a:sym typeface="Tinos"/>
              </a:rPr>
              <a:t>LOS NIÑOS PUEDEN UTILIZAR CON SUS PADRES ESTE JUEGO PARA APRENDER NUEVAS PALABRAS.</a:t>
            </a:r>
            <a:endParaRPr sz="1800" b="1" dirty="0">
              <a:solidFill>
                <a:srgbClr val="ECC1C8"/>
              </a:solidFill>
              <a:latin typeface="Andale Mono" charset="0"/>
              <a:ea typeface="Andale Mono" charset="0"/>
              <a:cs typeface="Andale Mono" charset="0"/>
              <a:sym typeface="Tinos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5714549" y="1604439"/>
            <a:ext cx="1962788" cy="278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rgbClr val="ECC1C8"/>
                </a:solidFill>
                <a:latin typeface="Andale Mono" charset="0"/>
                <a:ea typeface="Andale Mono" charset="0"/>
                <a:cs typeface="Andale Mono" charset="0"/>
                <a:sym typeface="Tinos"/>
              </a:rPr>
              <a:t>LOS JÓVENES PUEDEN UTILIZAR ESTE JUEGO PARA DIVERTIRSE ENTRE ELLOS, HACIENDO COMPETENCIAS.</a:t>
            </a:r>
            <a:endParaRPr sz="1800" b="1" dirty="0">
              <a:solidFill>
                <a:srgbClr val="ECC1C8"/>
              </a:solidFill>
              <a:latin typeface="Andale Mono" charset="0"/>
              <a:ea typeface="Andale Mono" charset="0"/>
              <a:cs typeface="Andale Mono" charset="0"/>
              <a:sym typeface="Tinos"/>
            </a:endParaRPr>
          </a:p>
        </p:txBody>
      </p:sp>
      <p:grpSp>
        <p:nvGrpSpPr>
          <p:cNvPr id="11" name="Google Shape;404;p42"/>
          <p:cNvGrpSpPr/>
          <p:nvPr/>
        </p:nvGrpSpPr>
        <p:grpSpPr>
          <a:xfrm>
            <a:off x="832412" y="811254"/>
            <a:ext cx="1140773" cy="1108080"/>
            <a:chOff x="2594050" y="1631825"/>
            <a:chExt cx="439625" cy="439625"/>
          </a:xfrm>
        </p:grpSpPr>
        <p:sp>
          <p:nvSpPr>
            <p:cNvPr id="12" name="Google Shape;405;p4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B58"/>
                </a:solidFill>
              </a:endParaRPr>
            </a:p>
          </p:txBody>
        </p:sp>
        <p:sp>
          <p:nvSpPr>
            <p:cNvPr id="13" name="Google Shape;406;p4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B58"/>
                </a:solidFill>
              </a:endParaRPr>
            </a:p>
          </p:txBody>
        </p:sp>
        <p:sp>
          <p:nvSpPr>
            <p:cNvPr id="14" name="Google Shape;407;p4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B58"/>
                </a:solidFill>
              </a:endParaRPr>
            </a:p>
          </p:txBody>
        </p:sp>
        <p:sp>
          <p:nvSpPr>
            <p:cNvPr id="15" name="Google Shape;408;p4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B5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7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883246"/>
            <a:ext cx="7772400" cy="13770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i="0" dirty="0" smtClean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CAPTURAS DE FUNCIONAMIENTO</a:t>
            </a:r>
            <a:endParaRPr sz="4000" i="0" dirty="0">
              <a:solidFill>
                <a:srgbClr val="FFFF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38"/>
          <p:cNvSpPr/>
          <p:nvPr/>
        </p:nvSpPr>
        <p:spPr>
          <a:xfrm>
            <a:off x="924969" y="42111"/>
            <a:ext cx="7294062" cy="510138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475" r="35642" b="27064"/>
          <a:stretch/>
        </p:blipFill>
        <p:spPr>
          <a:xfrm>
            <a:off x="1195057" y="291436"/>
            <a:ext cx="6753886" cy="38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091600"/>
            <a:ext cx="7772400" cy="9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i="0" dirty="0" smtClean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OBJETIVOS</a:t>
            </a:r>
            <a:endParaRPr sz="4000" i="0" dirty="0">
              <a:solidFill>
                <a:srgbClr val="FFFF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4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38"/>
          <p:cNvSpPr/>
          <p:nvPr/>
        </p:nvSpPr>
        <p:spPr>
          <a:xfrm>
            <a:off x="924969" y="42111"/>
            <a:ext cx="7294062" cy="510138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120" r="35965" b="25629"/>
          <a:stretch/>
        </p:blipFill>
        <p:spPr>
          <a:xfrm>
            <a:off x="1231270" y="315083"/>
            <a:ext cx="6735779" cy="38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38"/>
          <p:cNvSpPr/>
          <p:nvPr/>
        </p:nvSpPr>
        <p:spPr>
          <a:xfrm>
            <a:off x="924969" y="42111"/>
            <a:ext cx="7294062" cy="510138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439" r="36218" b="25981"/>
          <a:stretch/>
        </p:blipFill>
        <p:spPr>
          <a:xfrm>
            <a:off x="1231271" y="306027"/>
            <a:ext cx="6708617" cy="38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6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38"/>
          <p:cNvSpPr/>
          <p:nvPr/>
        </p:nvSpPr>
        <p:spPr>
          <a:xfrm>
            <a:off x="924969" y="42111"/>
            <a:ext cx="7294062" cy="510138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314" r="36288" b="26203"/>
          <a:stretch/>
        </p:blipFill>
        <p:spPr>
          <a:xfrm>
            <a:off x="1240325" y="289711"/>
            <a:ext cx="6699564" cy="38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38"/>
          <p:cNvSpPr/>
          <p:nvPr/>
        </p:nvSpPr>
        <p:spPr>
          <a:xfrm>
            <a:off x="924969" y="42111"/>
            <a:ext cx="7294062" cy="510138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VIDEO-2018-08-23-20-41-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8725" y="208230"/>
            <a:ext cx="6711164" cy="39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136680"/>
            <a:ext cx="7772400" cy="870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i="0" dirty="0" smtClean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CONCLUSIÓN</a:t>
            </a:r>
            <a:endParaRPr sz="4000" i="0" dirty="0">
              <a:solidFill>
                <a:srgbClr val="FFFF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2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3497" y="451041"/>
            <a:ext cx="8637006" cy="394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EL APRENDIZAJE DE LA PROGRAMACIÓN REQUIERE DE UN GRAN ESFUERZO, PARA CIMENTAR EL INTERÉS POR LA COMPUTACIÓN </a:t>
            </a: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POR QU</a:t>
            </a:r>
            <a:r>
              <a:rPr lang="es-ES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É</a:t>
            </a: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NO HACERLO MEDIANTE LOS JUEGOS QUE SON ENTRETENIDOS, DINÁMICOS </a:t>
            </a: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QUE CON </a:t>
            </a: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LA PRÁCTICA VENDRÁ LA PERFECCIÓN. </a:t>
            </a:r>
          </a:p>
          <a:p>
            <a:pPr marL="457200" algn="just">
              <a:lnSpc>
                <a:spcPct val="107000"/>
              </a:lnSpc>
            </a:pPr>
            <a:endParaRPr lang="es-PA" sz="1800" b="1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LA MENTE DEL NIÑO Y J</a:t>
            </a:r>
            <a:r>
              <a:rPr lang="es-ES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ÓVEN </a:t>
            </a: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DEBE PERMANECER SIEMPRE ABIERTA, SER DINÁMICA Y UNA MANERA DE MANTENER VIVA SU </a:t>
            </a:r>
            <a:r>
              <a:rPr lang="es-PA" sz="1800" b="1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HAGILIDAD MENTAL </a:t>
            </a: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ES A TRAVÉS DE LOS JUEGOS. </a:t>
            </a:r>
          </a:p>
          <a:p>
            <a:pPr marL="457200" algn="just">
              <a:lnSpc>
                <a:spcPct val="107000"/>
              </a:lnSpc>
            </a:pPr>
            <a:endParaRPr lang="es-ES_tradnl" sz="1800" b="1" dirty="0" smtClean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s-PA" sz="1800" b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ACTUALMENTE PODEMOS DECIR QUE LOS JUEGOS ESTÁN DIRECTAMENTE RELACIONADOS CON LA PROGRAMACIÓN, NO PODEMOS OLVIDAR QUE ES NECESARIO NUESTRA CREATIVIDAD, INGENIO Y UTILIZAR EL SENTIDO COMÚN. </a:t>
            </a:r>
            <a:endParaRPr lang="es-ES_tradnl" sz="1800" b="1" dirty="0">
              <a:solidFill>
                <a:schemeClr val="bg1"/>
              </a:solidFill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0" name="Google Shape;185;p27"/>
          <p:cNvCxnSpPr/>
          <p:nvPr/>
        </p:nvCxnSpPr>
        <p:spPr>
          <a:xfrm>
            <a:off x="400166" y="1248150"/>
            <a:ext cx="0" cy="264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;p18"/>
          <p:cNvSpPr txBox="1">
            <a:spLocks/>
          </p:cNvSpPr>
          <p:nvPr/>
        </p:nvSpPr>
        <p:spPr>
          <a:xfrm>
            <a:off x="685800" y="2136680"/>
            <a:ext cx="7772400" cy="87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 u="none" strike="noStrike" cap="non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s-ES" sz="4000" i="0" dirty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109639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432711" y="1802712"/>
            <a:ext cx="627857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Clr>
                <a:srgbClr val="625D69"/>
              </a:buClr>
              <a:buFont typeface="Arial" charset="0"/>
              <a:buChar char="•"/>
            </a:pP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SE DEBE PROCURAR DESARROLLAR CONCEPTUALIZACIONES EN LOS JUEGOS PARA UN MEJOR ENTENDIMIENTO Y DESARROLLO DEL MISMO.</a:t>
            </a:r>
          </a:p>
          <a:p>
            <a:pPr marL="342900" lvl="0" indent="-342900" algn="just">
              <a:buClr>
                <a:srgbClr val="625D69"/>
              </a:buClr>
              <a:buFont typeface="Arial" charset="0"/>
              <a:buChar char="•"/>
            </a:pPr>
            <a:endParaRPr lang="es-ES_tradnl" sz="12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342900" lvl="0" indent="-342900" algn="just">
              <a:buClr>
                <a:srgbClr val="625D69"/>
              </a:buClr>
              <a:buFont typeface="Arial" charset="0"/>
              <a:buChar char="•"/>
            </a:pP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EL J</a:t>
            </a:r>
            <a:r>
              <a:rPr lang="es-ES" b="1" dirty="0" smtClean="0">
                <a:latin typeface="Andale Mono" charset="0"/>
                <a:ea typeface="Andale Mono" charset="0"/>
                <a:cs typeface="Andale Mono" charset="0"/>
              </a:rPr>
              <a:t>ÓVEN </a:t>
            </a: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DEBE TOMAR INTERÉS EN INVESTIGAR DE MANERA QUE PUEDA SEGUIR PASO A PASO EL DESARROLLO DEL PROGRAMA. </a:t>
            </a:r>
          </a:p>
          <a:p>
            <a:pPr marL="342900" lvl="0" indent="-342900" algn="just">
              <a:buClr>
                <a:srgbClr val="625D69"/>
              </a:buClr>
              <a:buFont typeface="Arial" charset="0"/>
              <a:buChar char="•"/>
            </a:pPr>
            <a:endParaRPr lang="es-ES_tradnl" sz="12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342900" lvl="0" indent="-342900" algn="just">
              <a:spcAft>
                <a:spcPts val="800"/>
              </a:spcAft>
              <a:buClr>
                <a:srgbClr val="625D69"/>
              </a:buClr>
              <a:buFont typeface="Arial" charset="0"/>
              <a:buChar char="•"/>
            </a:pP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SIENDO PERSISTENTES EN LA PRÁCTICA DE LOS JUEGOS SE PUEDE DESCUBRIR EL ALCANCE LÓGICO Y DESARROLLAR LAS HABILIDADES MENTALES.</a:t>
            </a:r>
            <a:endParaRPr lang="es-ES_tradnl" sz="1200" b="1" dirty="0"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1711350" y="1218750"/>
            <a:ext cx="5721300" cy="27060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4162050" y="909237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445;p42"/>
          <p:cNvGrpSpPr/>
          <p:nvPr/>
        </p:nvGrpSpPr>
        <p:grpSpPr>
          <a:xfrm>
            <a:off x="4411811" y="1158998"/>
            <a:ext cx="320378" cy="320378"/>
            <a:chOff x="1278900" y="2333250"/>
            <a:chExt cx="381175" cy="381175"/>
          </a:xfrm>
          <a:solidFill>
            <a:srgbClr val="504B58"/>
          </a:solidFill>
        </p:grpSpPr>
        <p:sp>
          <p:nvSpPr>
            <p:cNvPr id="9" name="Google Shape;446;p4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7;p4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8;p4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9;p4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grpFill/>
            <a:ln w="12175" cap="rnd" cmpd="sng">
              <a:solidFill>
                <a:srgbClr val="4D4A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2467070" y="2181885"/>
            <a:ext cx="4209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b="1" smtClean="0">
                <a:solidFill>
                  <a:srgbClr val="FF2F9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GRACIAS!</a:t>
            </a:r>
            <a:endParaRPr lang="es-ES_tradnl" sz="6000" b="1">
              <a:solidFill>
                <a:srgbClr val="FF2F92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71193" y="1312753"/>
            <a:ext cx="208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 smtClean="0">
                <a:solidFill>
                  <a:srgbClr val="FF2F9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GENERAL</a:t>
            </a:r>
            <a:endParaRPr lang="es-ES_tradnl" sz="1600" b="1" dirty="0">
              <a:solidFill>
                <a:srgbClr val="FF2F92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182293" y="155608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A" sz="1800" b="1" dirty="0" smtClean="0">
                <a:latin typeface="Andale Mono" charset="0"/>
                <a:ea typeface="Andale Mono" charset="0"/>
                <a:cs typeface="Andale Mono" charset="0"/>
              </a:rPr>
              <a:t>DESARROLLAR UN JUEGO INTERACTIVO QUE APARTE DE AYUDAR A DIVERTIRSE Y DESESTRESARSE; ESTIMULE LA IMAGINACI</a:t>
            </a:r>
            <a:r>
              <a:rPr lang="es-ES" sz="1800" b="1" dirty="0" smtClean="0">
                <a:latin typeface="Andale Mono" charset="0"/>
                <a:ea typeface="Andale Mono" charset="0"/>
                <a:cs typeface="Andale Mono" charset="0"/>
              </a:rPr>
              <a:t>ÓN, DESTREZAS Y HABILIDADES </a:t>
            </a:r>
            <a:r>
              <a:rPr lang="es-PA" sz="1800" b="1" dirty="0">
                <a:latin typeface="Andale Mono" charset="0"/>
                <a:ea typeface="Andale Mono" charset="0"/>
                <a:cs typeface="Andale Mono" charset="0"/>
              </a:rPr>
              <a:t>DE NIÑOS Y JÓVENES </a:t>
            </a:r>
            <a:r>
              <a:rPr lang="es-PA" sz="1800" b="1" dirty="0" smtClean="0">
                <a:latin typeface="Andale Mono" charset="0"/>
                <a:ea typeface="Andale Mono" charset="0"/>
                <a:cs typeface="Andale Mono" charset="0"/>
              </a:rPr>
              <a:t>TANTO EN CLASES COMO EN CUALQUIER LUGAR.</a:t>
            </a:r>
            <a:endParaRPr lang="es-ES_tradnl" sz="1800" b="1" dirty="0"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71193" y="1312753"/>
            <a:ext cx="208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 smtClean="0">
                <a:solidFill>
                  <a:srgbClr val="FF2F9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ESPEC</a:t>
            </a:r>
            <a:r>
              <a:rPr lang="es-ES" sz="1600" b="1" dirty="0" smtClean="0">
                <a:solidFill>
                  <a:srgbClr val="FF2F9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ÍFICOS</a:t>
            </a:r>
            <a:endParaRPr lang="es-ES_tradnl" sz="1600" b="1" dirty="0">
              <a:solidFill>
                <a:srgbClr val="FF2F92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182293" y="183308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buClr>
                <a:srgbClr val="625D69"/>
              </a:buClr>
              <a:buFont typeface="Arial" charset="0"/>
              <a:buChar char="•"/>
            </a:pPr>
            <a:r>
              <a:rPr lang="es-PA" sz="1800" b="1" dirty="0" smtClean="0">
                <a:latin typeface="Andale Mono" charset="0"/>
                <a:ea typeface="Andale Mono" charset="0"/>
                <a:cs typeface="Andale Mono" charset="0"/>
              </a:rPr>
              <a:t>AUMENTAR EL INTERÉS DE UTILIZAR LA PROGRAMACI</a:t>
            </a:r>
            <a:r>
              <a:rPr lang="es-ES" sz="1800" b="1" dirty="0" smtClean="0">
                <a:latin typeface="Andale Mono" charset="0"/>
                <a:ea typeface="Andale Mono" charset="0"/>
                <a:cs typeface="Andale Mono" charset="0"/>
              </a:rPr>
              <a:t>ÓN</a:t>
            </a:r>
            <a:r>
              <a:rPr lang="es-PA" sz="1800" b="1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PA" sz="1800" b="1" dirty="0" smtClean="0">
                <a:latin typeface="Andale Mono" charset="0"/>
                <a:ea typeface="Andale Mono" charset="0"/>
                <a:cs typeface="Andale Mono" charset="0"/>
              </a:rPr>
              <a:t>POR PARTE DE LOS NIÑOS Y J</a:t>
            </a:r>
            <a:r>
              <a:rPr lang="es-ES" sz="1800" b="1" dirty="0" smtClean="0">
                <a:latin typeface="Andale Mono" charset="0"/>
                <a:ea typeface="Andale Mono" charset="0"/>
                <a:cs typeface="Andale Mono" charset="0"/>
              </a:rPr>
              <a:t>ÓVENES</a:t>
            </a:r>
            <a:r>
              <a:rPr lang="es-PA" sz="1800" b="1" dirty="0" smtClean="0">
                <a:latin typeface="Andale Mono" charset="0"/>
                <a:ea typeface="Andale Mono" charset="0"/>
                <a:cs typeface="Andale Mono" charset="0"/>
              </a:rPr>
              <a:t>.</a:t>
            </a:r>
          </a:p>
          <a:p>
            <a:pPr marL="285750" lvl="0" indent="-285750" algn="just">
              <a:buClr>
                <a:srgbClr val="625D69"/>
              </a:buClr>
              <a:buFont typeface="Arial" charset="0"/>
              <a:buChar char="•"/>
            </a:pPr>
            <a:endParaRPr lang="es-ES_tradnl" sz="18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285750" lvl="0" indent="-285750" algn="just">
              <a:buClr>
                <a:srgbClr val="625D69"/>
              </a:buClr>
              <a:buFont typeface="Arial" charset="0"/>
              <a:buChar char="•"/>
            </a:pPr>
            <a:r>
              <a:rPr lang="es-PA" sz="1800" b="1" dirty="0" smtClean="0">
                <a:latin typeface="Andale Mono" charset="0"/>
                <a:ea typeface="Andale Mono" charset="0"/>
                <a:cs typeface="Andale Mono" charset="0"/>
              </a:rPr>
              <a:t>LOGRAR QUE ESTOS MEJOREN SU CAPACIDAD DE AN</a:t>
            </a:r>
            <a:r>
              <a:rPr lang="es-ES" sz="1800" b="1" dirty="0" smtClean="0">
                <a:latin typeface="Andale Mono" charset="0"/>
                <a:ea typeface="Andale Mono" charset="0"/>
                <a:cs typeface="Andale Mono" charset="0"/>
              </a:rPr>
              <a:t>ÁLISIS.</a:t>
            </a:r>
            <a:r>
              <a:rPr lang="es-PA" sz="1800" b="1" dirty="0" smtClean="0">
                <a:latin typeface="Andale Mono" charset="0"/>
                <a:ea typeface="Andale Mono" charset="0"/>
                <a:cs typeface="Andale Mono" charset="0"/>
              </a:rPr>
              <a:t>   </a:t>
            </a:r>
            <a:endParaRPr lang="es-ES_tradnl" sz="18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4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091600"/>
            <a:ext cx="7772400" cy="9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i="0" dirty="0" smtClean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LENGUAJE</a:t>
            </a:r>
            <a:endParaRPr sz="4000" i="0" dirty="0">
              <a:solidFill>
                <a:srgbClr val="FFFF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2404500" y="1720159"/>
            <a:ext cx="4335000" cy="2340602"/>
          </a:xfrm>
        </p:spPr>
        <p:txBody>
          <a:bodyPr/>
          <a:lstStyle/>
          <a:p>
            <a:r>
              <a:rPr lang="es-PA" sz="1100" i="0" dirty="0" smtClean="0">
                <a:latin typeface="Andale Mono" charset="0"/>
                <a:ea typeface="Andale Mono" charset="0"/>
                <a:cs typeface="Andale Mono" charset="0"/>
              </a:rPr>
              <a:t>EL JUEGO  </a:t>
            </a:r>
            <a:r>
              <a:rPr lang="es-PA" sz="1100" i="0" dirty="0" smtClean="0">
                <a:solidFill>
                  <a:srgbClr val="FF2F92"/>
                </a:solidFill>
                <a:latin typeface="Andale Mono" charset="0"/>
                <a:ea typeface="Andale Mono" charset="0"/>
                <a:cs typeface="Andale Mono" charset="0"/>
              </a:rPr>
              <a:t>“ADIVINA LA PALABRA” </a:t>
            </a:r>
            <a:r>
              <a:rPr lang="es-PA" sz="1100" i="0" dirty="0" smtClean="0">
                <a:latin typeface="Andale Mono" charset="0"/>
                <a:ea typeface="Andale Mono" charset="0"/>
                <a:cs typeface="Andale Mono" charset="0"/>
              </a:rPr>
              <a:t>FUE REALIZADO EN EL LENGUAJE DE PROGRAMACIÓN JAVA, ESTE LENGUAJE JAVA EN SU MAYORÍA ESTÁ ORIENTADA A OBJETOS, YA QUE AL ESTAR AGRUPADOS A ESTRUCTURAS ENCAPSULADAS ES MÁS FÁCIL SU MANIPULACIÓN. </a:t>
            </a:r>
            <a:br>
              <a:rPr lang="es-PA" sz="1100" i="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s-PA" sz="1100" i="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s-PA" sz="1100" i="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s-PA" sz="1100" i="0" dirty="0" smtClean="0">
                <a:latin typeface="Andale Mono" charset="0"/>
                <a:ea typeface="Andale Mono" charset="0"/>
                <a:cs typeface="Andale Mono" charset="0"/>
              </a:rPr>
              <a:t>LA PROGRAMACIÓN ORIENTADA A OBJETOS TE DA LA POSIBILIDAD DE ESCRIBIR UNA VEZ Y UTILIZAR MUCHAS VECES UN OBJETO (PROCEDIMIENTO, MÉTODO, ETC). </a:t>
            </a:r>
            <a:br>
              <a:rPr lang="es-PA" sz="1100" i="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s-PA" sz="1100" i="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s-PA" sz="1100" i="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s-PA" sz="1100" i="0" dirty="0" smtClean="0">
                <a:latin typeface="Andale Mono" charset="0"/>
                <a:ea typeface="Andale Mono" charset="0"/>
                <a:cs typeface="Andale Mono" charset="0"/>
              </a:rPr>
              <a:t>EN POCAS PALABRAS, TE PERMITE SIMPLIFICAR TU CÓDIGO Y TE EVITA LA NECESIDAD DE COPIAR Y PEGAR MUCHAS VECES UN MISMO PROCEDIMIENTO.</a:t>
            </a:r>
            <a:endParaRPr lang="es-ES_tradnl" sz="1100" i="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9" name="Google Shape;413;p42"/>
          <p:cNvGrpSpPr/>
          <p:nvPr/>
        </p:nvGrpSpPr>
        <p:grpSpPr>
          <a:xfrm>
            <a:off x="4374451" y="1037675"/>
            <a:ext cx="395098" cy="242589"/>
            <a:chOff x="4595425" y="1707325"/>
            <a:chExt cx="470075" cy="288625"/>
          </a:xfrm>
          <a:solidFill>
            <a:srgbClr val="625D69"/>
          </a:solidFill>
        </p:grpSpPr>
        <p:sp>
          <p:nvSpPr>
            <p:cNvPr id="10" name="Google Shape;414;p4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grpFill/>
            <a:ln w="12175" cap="rnd" cmpd="sng">
              <a:solidFill>
                <a:srgbClr val="625D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5;p4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grpFill/>
            <a:ln w="12175" cap="rnd" cmpd="sng">
              <a:solidFill>
                <a:srgbClr val="625D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6;p4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grpFill/>
            <a:ln w="12175" cap="rnd" cmpd="sng">
              <a:solidFill>
                <a:srgbClr val="625D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7;p4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grpFill/>
            <a:ln w="12175" cap="rnd" cmpd="sng">
              <a:solidFill>
                <a:srgbClr val="625D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8;p4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grpFill/>
            <a:ln w="12175" cap="rnd" cmpd="sng">
              <a:solidFill>
                <a:srgbClr val="625D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883246"/>
            <a:ext cx="7772400" cy="13770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i="0" dirty="0" smtClean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DESCRIPCIÓN DE LA UTILIDAD</a:t>
            </a:r>
            <a:endParaRPr sz="4000" i="0" dirty="0">
              <a:solidFill>
                <a:srgbClr val="FFFF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189221" y="980110"/>
            <a:ext cx="6264997" cy="2935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  <a:tabLst>
                <a:tab pos="3034665" algn="ctr"/>
                <a:tab pos="4676775" algn="l"/>
              </a:tabLst>
            </a:pP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EL OTRO JUGADOR PONE UNA PALABRA </a:t>
            </a: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SECRETA, DE LA </a:t>
            </a: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CUAL SÓLO SE CONOCE SU LONGITUD Y UNA </a:t>
            </a: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REFERENCIA (CLAVE). </a:t>
            </a:r>
            <a:endParaRPr lang="es-PA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457200" algn="ctr">
              <a:lnSpc>
                <a:spcPct val="107000"/>
              </a:lnSpc>
              <a:spcAft>
                <a:spcPts val="800"/>
              </a:spcAft>
              <a:tabLst>
                <a:tab pos="3034665" algn="ctr"/>
                <a:tab pos="4676775" algn="l"/>
              </a:tabLst>
            </a:pP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EL JUGADOR DEBE IR ELIGIENDO LETRA POR LETRA, AL MODO DE IR COMPLETANDO LA PALABRA DE LA QUE SE CONOCE EL NÚMERO DE LETRAS. 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  <a:tabLst>
                <a:tab pos="3034665" algn="ctr"/>
                <a:tab pos="4676775" algn="l"/>
              </a:tabLst>
            </a:pP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EL JUGADOR PODRÁ IR PIDIENDO LETRAS QUE APARECERÁN EN LA PALABRA SECRETA SI ÉSTA LAS CONTIENE, EN CASO CONTRARIO CONTARÁ COMO INTENTO 1 Y ASÍ SUCESIVAMENTE. </a:t>
            </a:r>
          </a:p>
          <a:p>
            <a:pPr marL="457200" algn="ctr">
              <a:lnSpc>
                <a:spcPct val="107000"/>
              </a:lnSpc>
              <a:spcAft>
                <a:spcPts val="800"/>
              </a:spcAft>
              <a:tabLst>
                <a:tab pos="3034665" algn="ctr"/>
                <a:tab pos="4676775" algn="l"/>
              </a:tabLst>
            </a:pPr>
            <a:r>
              <a:rPr lang="es-PA" b="1" dirty="0" smtClean="0">
                <a:latin typeface="Andale Mono" charset="0"/>
                <a:ea typeface="Andale Mono" charset="0"/>
                <a:cs typeface="Andale Mono" charset="0"/>
              </a:rPr>
              <a:t>EL OBJETIVO CONSISTE EN ACERTAR LA PALABRA SECRETA SIN COMETER MÁS DE SEIS FALLOS (INTENTOS).</a:t>
            </a:r>
            <a:endParaRPr lang="es-ES_tradnl" sz="1200" b="1" dirty="0"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091600"/>
            <a:ext cx="7772400" cy="9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i="0" dirty="0" smtClean="0">
                <a:solidFill>
                  <a:srgbClr val="FFFF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MANEJO DE ERRORES</a:t>
            </a:r>
            <a:endParaRPr sz="4000" i="0" dirty="0">
              <a:solidFill>
                <a:srgbClr val="FFFF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0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phelia templat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411</Words>
  <Application>Microsoft Macintosh PowerPoint</Application>
  <PresentationFormat>Presentación en pantalla (16:9)</PresentationFormat>
  <Paragraphs>42</Paragraphs>
  <Slides>28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American Typewriter</vt:lpstr>
      <vt:lpstr>Andale Mono</vt:lpstr>
      <vt:lpstr>Playfair Display</vt:lpstr>
      <vt:lpstr>Tinos</vt:lpstr>
      <vt:lpstr>Arial</vt:lpstr>
      <vt:lpstr>Ophelia template</vt:lpstr>
      <vt:lpstr>ADIVINA LA PALABRA</vt:lpstr>
      <vt:lpstr>OBJETIVOS</vt:lpstr>
      <vt:lpstr>Presentación de PowerPoint</vt:lpstr>
      <vt:lpstr>Presentación de PowerPoint</vt:lpstr>
      <vt:lpstr>LENGUAJE</vt:lpstr>
      <vt:lpstr>EL JUEGO  “ADIVINA LA PALABRA” FUE REALIZADO EN EL LENGUAJE DE PROGRAMACIÓN JAVA, ESTE LENGUAJE JAVA EN SU MAYORÍA ESTÁ ORIENTADA A OBJETOS, YA QUE AL ESTAR AGRUPADOS A ESTRUCTURAS ENCAPSULADAS ES MÁS FÁCIL SU MANIPULACIÓN.   LA PROGRAMACIÓN ORIENTADA A OBJETOS TE DA LA POSIBILIDAD DE ESCRIBIR UNA VEZ Y UTILIZAR MUCHAS VECES UN OBJETO (PROCEDIMIENTO, MÉTODO, ETC).   EN POCAS PALABRAS, TE PERMITE SIMPLIFICAR TU CÓDIGO Y TE EVITA LA NECESIDAD DE COPIAR Y PEGAR MUCHAS VECES UN MISMO PROCEDIMIENTO.</vt:lpstr>
      <vt:lpstr>DESCRIPCIÓN DE LA UTILIDAD</vt:lpstr>
      <vt:lpstr>Presentación de PowerPoint</vt:lpstr>
      <vt:lpstr>MANEJO DE ERRORES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CAPTURAS DE FUNCIONAMIENTO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ADIVINA LA PALABRA</dc:title>
  <cp:lastModifiedBy>Angela Herrera</cp:lastModifiedBy>
  <cp:revision>31</cp:revision>
  <dcterms:modified xsi:type="dcterms:W3CDTF">2018-08-24T05:28:38Z</dcterms:modified>
</cp:coreProperties>
</file>